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7" r:id="rId1"/>
  </p:sldMasterIdLst>
  <p:notesMasterIdLst>
    <p:notesMasterId r:id="rId31"/>
  </p:notesMasterIdLst>
  <p:sldIdLst>
    <p:sldId id="264" r:id="rId2"/>
    <p:sldId id="313" r:id="rId3"/>
    <p:sldId id="314" r:id="rId4"/>
    <p:sldId id="315" r:id="rId5"/>
    <p:sldId id="320" r:id="rId6"/>
    <p:sldId id="318" r:id="rId7"/>
    <p:sldId id="319" r:id="rId8"/>
    <p:sldId id="321" r:id="rId9"/>
    <p:sldId id="327" r:id="rId10"/>
    <p:sldId id="322" r:id="rId11"/>
    <p:sldId id="324" r:id="rId12"/>
    <p:sldId id="328" r:id="rId13"/>
    <p:sldId id="330" r:id="rId14"/>
    <p:sldId id="331" r:id="rId15"/>
    <p:sldId id="332" r:id="rId16"/>
    <p:sldId id="325" r:id="rId17"/>
    <p:sldId id="329" r:id="rId18"/>
    <p:sldId id="333" r:id="rId19"/>
    <p:sldId id="334" r:id="rId20"/>
    <p:sldId id="326" r:id="rId21"/>
    <p:sldId id="339" r:id="rId22"/>
    <p:sldId id="340" r:id="rId23"/>
    <p:sldId id="341" r:id="rId24"/>
    <p:sldId id="342" r:id="rId25"/>
    <p:sldId id="343" r:id="rId26"/>
    <p:sldId id="335" r:id="rId27"/>
    <p:sldId id="336" r:id="rId28"/>
    <p:sldId id="346" r:id="rId29"/>
    <p:sldId id="347" r:id="rId30"/>
  </p:sldIdLst>
  <p:sldSz cx="12192000" cy="6858000"/>
  <p:notesSz cx="6858000" cy="9144000"/>
  <p:embeddedFontLst>
    <p:embeddedFont>
      <p:font typeface="Auraka方黑檀" panose="02020500000000000000" charset="-128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Franklin Gothic Book" panose="020B0503020102020204" pitchFamily="34" charset="0"/>
      <p:regular r:id="rId37"/>
      <p:italic r:id="rId38"/>
    </p:embeddedFont>
    <p:embeddedFont>
      <p:font typeface="Franklin Gothic Medium" panose="020B0603020102020204" pitchFamily="34" charset="0"/>
      <p:regular r:id="rId39"/>
      <p:italic r:id="rId40"/>
    </p:embeddedFont>
    <p:embeddedFont>
      <p:font typeface="微軟正黑體" panose="020B0604030504040204" pitchFamily="34" charset="-120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916E"/>
    <a:srgbClr val="92D050"/>
    <a:srgbClr val="FFC000"/>
    <a:srgbClr val="305496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9D726-B2F0-42C4-8D39-D447CC5A9B26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DC190-2DDA-4F44-91B4-CEA583DEA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87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DC190-2DDA-4F44-91B4-CEA583DEAA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55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DC190-2DDA-4F44-91B4-CEA583DEAA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37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DC190-2DDA-4F44-91B4-CEA583DEAA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70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DC190-2DDA-4F44-91B4-CEA583DEAA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48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DC190-2DDA-4F44-91B4-CEA583DEAA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55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DC190-2DDA-4F44-91B4-CEA583DEAA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47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DC190-2DDA-4F44-91B4-CEA583DEAA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3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DC190-2DDA-4F44-91B4-CEA583DEAA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95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DC190-2DDA-4F44-91B4-CEA583DEAA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74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DC190-2DDA-4F44-91B4-CEA583DEAA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483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DC190-2DDA-4F44-91B4-CEA583DEAA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46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DC190-2DDA-4F44-91B4-CEA583DEAA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794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DC190-2DDA-4F44-91B4-CEA583DEAA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33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DC190-2DDA-4F44-91B4-CEA583DEAA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99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DC190-2DDA-4F44-91B4-CEA583DEAA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65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DC190-2DDA-4F44-91B4-CEA583DEAA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904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DC190-2DDA-4F44-91B4-CEA583DEAA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87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DC190-2DDA-4F44-91B4-CEA583DEAA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948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DC190-2DDA-4F44-91B4-CEA583DEAA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34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DC190-2DDA-4F44-91B4-CEA583DEAA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49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DC190-2DDA-4F44-91B4-CEA583DEAA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4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DC190-2DDA-4F44-91B4-CEA583DEAA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21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DC190-2DDA-4F44-91B4-CEA583DEAA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46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DC190-2DDA-4F44-91B4-CEA583DEAA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08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DC190-2DDA-4F44-91B4-CEA583DEAA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04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DC190-2DDA-4F44-91B4-CEA583DEAA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93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DC190-2DDA-4F44-91B4-CEA583DEAA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51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F7ABA-9D95-4FD4-97F6-09E548CEAF43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1A07-B619-42B1-87E0-C5E1E288C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6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F7ABA-9D95-4FD4-97F6-09E548CEAF43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1A07-B619-42B1-87E0-C5E1E288C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82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F7ABA-9D95-4FD4-97F6-09E548CEAF43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1A07-B619-42B1-87E0-C5E1E288C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21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F7ABA-9D95-4FD4-97F6-09E548CEAF43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1A07-B619-42B1-87E0-C5E1E288C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26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F7ABA-9D95-4FD4-97F6-09E548CEAF43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1A07-B619-42B1-87E0-C5E1E288C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60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F7ABA-9D95-4FD4-97F6-09E548CEAF43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1A07-B619-42B1-87E0-C5E1E288C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14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F7ABA-9D95-4FD4-97F6-09E548CEAF43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1A07-B619-42B1-87E0-C5E1E288C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98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F7ABA-9D95-4FD4-97F6-09E548CEAF43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1A07-B619-42B1-87E0-C5E1E288C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49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F7ABA-9D95-4FD4-97F6-09E548CEAF43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1A07-B619-42B1-87E0-C5E1E288C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78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F7ABA-9D95-4FD4-97F6-09E548CEAF43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1A07-B619-42B1-87E0-C5E1E288C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23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F7ABA-9D95-4FD4-97F6-09E548CEAF43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1A07-B619-42B1-87E0-C5E1E288C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2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F7ABA-9D95-4FD4-97F6-09E548CEAF43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11A07-B619-42B1-87E0-C5E1E288C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00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4435"/>
            <a:ext cx="12192000" cy="812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464834" y="1731922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TW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868417" y="1399696"/>
            <a:ext cx="1247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矩形 14"/>
          <p:cNvSpPr/>
          <p:nvPr/>
        </p:nvSpPr>
        <p:spPr>
          <a:xfrm>
            <a:off x="-2" y="-425656"/>
            <a:ext cx="12191999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/>
          <p:cNvSpPr/>
          <p:nvPr/>
        </p:nvSpPr>
        <p:spPr>
          <a:xfrm>
            <a:off x="0" y="6372519"/>
            <a:ext cx="12191999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 16"/>
          <p:cNvSpPr/>
          <p:nvPr/>
        </p:nvSpPr>
        <p:spPr>
          <a:xfrm>
            <a:off x="1" y="1553278"/>
            <a:ext cx="12191999" cy="4068845"/>
          </a:xfrm>
          <a:prstGeom prst="rect">
            <a:avLst/>
          </a:prstGeom>
          <a:solidFill>
            <a:schemeClr val="accent4">
              <a:lumMod val="40000"/>
              <a:lumOff val="60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77C7061-9A55-45FF-9E70-52C7FC138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297" y="3252944"/>
            <a:ext cx="7069010" cy="335478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63172D6-B681-45AB-B838-BC10229C2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16" y="1452009"/>
            <a:ext cx="3513001" cy="2846742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6630145" y="2750290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6000" dirty="0">
                <a:latin typeface="Auraka方黑檀" panose="02020700000000000000" pitchFamily="18" charset="-128"/>
                <a:ea typeface="Auraka方黑檀" panose="02020700000000000000" pitchFamily="18" charset="-128"/>
              </a:rPr>
              <a:t>員工教育</a:t>
            </a:r>
            <a:br>
              <a:rPr lang="en-US" altLang="zh-TW" sz="6000" dirty="0">
                <a:latin typeface="Auraka方黑檀" panose="02020700000000000000" pitchFamily="18" charset="-128"/>
                <a:ea typeface="Auraka方黑檀" panose="02020700000000000000" pitchFamily="18" charset="-128"/>
              </a:rPr>
            </a:br>
            <a:r>
              <a:rPr lang="zh-TW" altLang="en-US" sz="6000" dirty="0">
                <a:latin typeface="Auraka方黑檀" panose="02020700000000000000" pitchFamily="18" charset="-128"/>
                <a:ea typeface="Auraka方黑檀" panose="02020700000000000000" pitchFamily="18" charset="-128"/>
              </a:rPr>
              <a:t>簡報</a:t>
            </a:r>
            <a:endParaRPr lang="en-US" sz="6000" dirty="0">
              <a:latin typeface="Auraka方黑檀" panose="02020700000000000000" pitchFamily="18" charset="-128"/>
              <a:ea typeface="Auraka方黑檀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7489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4651" y="234256"/>
            <a:ext cx="11700000" cy="6361889"/>
          </a:xfrm>
          <a:prstGeom prst="rect">
            <a:avLst/>
          </a:prstGeom>
          <a:solidFill>
            <a:srgbClr val="E39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410544" y="6595353"/>
            <a:ext cx="2519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9</a:t>
            </a:r>
            <a:endParaRPr lang="en-US" sz="9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C7061-9A55-45FF-9E70-52C7FC138A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3172D6-B681-45AB-B838-BC10229C21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687269" y="624910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活動前</a:t>
            </a:r>
            <a:endParaRPr lang="en-US" sz="1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43960" y="757794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招募工讀生</a:t>
            </a:r>
            <a:endParaRPr 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59702" y="1453321"/>
            <a:ext cx="11317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effectLst>
                  <a:glow>
                    <a:schemeClr val="accent1">
                      <a:alpha val="41000"/>
                    </a:scheme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舉辦大型活動人手不足時，可以請海星協助於</a:t>
            </a:r>
            <a:r>
              <a:rPr lang="zh-TW" altLang="en-US" sz="2000" b="1" dirty="0">
                <a:effectLst>
                  <a:glow>
                    <a:schemeClr val="accent1">
                      <a:alpha val="41000"/>
                    </a:scheme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打工趣、小雞上工</a:t>
            </a:r>
            <a:r>
              <a:rPr lang="zh-TW" altLang="en-US" sz="2000" dirty="0">
                <a:effectLst>
                  <a:glow>
                    <a:schemeClr val="accent1">
                      <a:alpha val="41000"/>
                    </a:scheme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上發佈工讀生招募資訊。</a:t>
            </a:r>
            <a:endParaRPr lang="en-US" sz="2000" dirty="0">
              <a:effectLst>
                <a:glow>
                  <a:schemeClr val="accent1">
                    <a:alpha val="41000"/>
                  </a:schemeClr>
                </a:glo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26" name="Picture 2" descr="「打工趣」的圖片搜尋結果">
            <a:extLst>
              <a:ext uri="{FF2B5EF4-FFF2-40B4-BE49-F238E27FC236}">
                <a16:creationId xmlns:a16="http://schemas.microsoft.com/office/drawing/2014/main" id="{9F56F126-6732-4EC7-9419-AC869673A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7" y="2624378"/>
            <a:ext cx="5212236" cy="273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「小雞上工」的圖片搜尋結果">
            <a:extLst>
              <a:ext uri="{FF2B5EF4-FFF2-40B4-BE49-F238E27FC236}">
                <a16:creationId xmlns:a16="http://schemas.microsoft.com/office/drawing/2014/main" id="{118BE9CA-52A3-45C6-B48B-E0BC92995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048" y="2606529"/>
            <a:ext cx="4126858" cy="273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754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4651" y="234256"/>
            <a:ext cx="11700000" cy="6361889"/>
          </a:xfrm>
          <a:prstGeom prst="rect">
            <a:avLst/>
          </a:prstGeom>
          <a:solidFill>
            <a:srgbClr val="E39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410544" y="6595353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10</a:t>
            </a:r>
            <a:endParaRPr lang="en-US" sz="9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C7061-9A55-45FF-9E70-52C7FC138A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3172D6-B681-45AB-B838-BC10229C21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687269" y="624910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活動前</a:t>
            </a:r>
            <a:endParaRPr lang="en-US" sz="1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4196954" y="776320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工讀生教育訓練</a:t>
            </a:r>
            <a:endParaRPr 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25657" y="1473796"/>
            <a:ext cx="11317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effectLst>
                  <a:glow>
                    <a:schemeClr val="accent1">
                      <a:alpha val="41000"/>
                    </a:scheme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由於招募到的工讀生不理解活動內容，因此活動前還需進行教育訓練。</a:t>
            </a:r>
            <a:endParaRPr lang="en-US" sz="2000" dirty="0">
              <a:effectLst>
                <a:glow>
                  <a:schemeClr val="accent1">
                    <a:alpha val="41000"/>
                  </a:schemeClr>
                </a:glo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1400783" y="2247089"/>
            <a:ext cx="9124545" cy="6906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圓角矩形 11"/>
          <p:cNvSpPr/>
          <p:nvPr/>
        </p:nvSpPr>
        <p:spPr>
          <a:xfrm>
            <a:off x="1536970" y="2354094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圓角矩形 12"/>
          <p:cNvSpPr/>
          <p:nvPr/>
        </p:nvSpPr>
        <p:spPr>
          <a:xfrm>
            <a:off x="1400783" y="3044758"/>
            <a:ext cx="9124545" cy="19844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圓角矩形 13"/>
          <p:cNvSpPr/>
          <p:nvPr/>
        </p:nvSpPr>
        <p:spPr>
          <a:xfrm>
            <a:off x="1536970" y="3229742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1804955" y="32834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訓練內容</a:t>
            </a:r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920374" y="2407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負責人</a:t>
            </a:r>
            <a:endParaRPr 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317132" y="240775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由正職人員負責訓練。</a:t>
            </a:r>
            <a:endParaRPr 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3312845" y="3196436"/>
            <a:ext cx="5032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依活動內容有所不同，以國中小客語活動為例，</a:t>
            </a:r>
            <a:br>
              <a:rPr lang="en-US" altLang="zh-TW" dirty="0"/>
            </a:br>
            <a:r>
              <a:rPr lang="zh-TW" altLang="en-US" dirty="0"/>
              <a:t>分成：</a:t>
            </a:r>
            <a:endParaRPr 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469832" y="3949772"/>
            <a:ext cx="1454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場佈部份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舞台部份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攤位部份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590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4651" y="234256"/>
            <a:ext cx="11700000" cy="6361889"/>
          </a:xfrm>
          <a:prstGeom prst="rect">
            <a:avLst/>
          </a:prstGeom>
          <a:solidFill>
            <a:srgbClr val="E39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410544" y="6595353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11</a:t>
            </a:r>
            <a:endParaRPr lang="en-US" sz="9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C7061-9A55-45FF-9E70-52C7FC138A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3172D6-B681-45AB-B838-BC10229C21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0687269" y="624910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活動前</a:t>
            </a:r>
            <a:endParaRPr lang="en-US" sz="1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2" t="8416" r="13" b="5377"/>
          <a:stretch/>
        </p:blipFill>
        <p:spPr>
          <a:xfrm>
            <a:off x="992221" y="2413901"/>
            <a:ext cx="4445540" cy="3015575"/>
          </a:xfrm>
          <a:prstGeom prst="roundRect">
            <a:avLst/>
          </a:prstGeom>
        </p:spPr>
      </p:pic>
      <p:sp>
        <p:nvSpPr>
          <p:cNvPr id="14" name="圓角矩形 13"/>
          <p:cNvSpPr/>
          <p:nvPr/>
        </p:nvSpPr>
        <p:spPr>
          <a:xfrm>
            <a:off x="2373548" y="1744360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2641537" y="17980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場佈部份</a:t>
            </a:r>
            <a:endParaRPr 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8161505" y="1744360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8429494" y="17980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場佈部份</a:t>
            </a:r>
            <a:endParaRPr 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453435" y="720084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教育訓練照片</a:t>
            </a:r>
            <a:endParaRPr 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8" t="22436" r="10233"/>
          <a:stretch/>
        </p:blipFill>
        <p:spPr>
          <a:xfrm>
            <a:off x="6583910" y="2413900"/>
            <a:ext cx="4464996" cy="301557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62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4651" y="234256"/>
            <a:ext cx="11700000" cy="6361889"/>
          </a:xfrm>
          <a:prstGeom prst="rect">
            <a:avLst/>
          </a:prstGeom>
          <a:solidFill>
            <a:srgbClr val="E39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410544" y="6595353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12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C7061-9A55-45FF-9E70-52C7FC138A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3172D6-B681-45AB-B838-BC10229C21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0687269" y="624910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活動前</a:t>
            </a:r>
            <a:endParaRPr lang="en-US" sz="1400" dirty="0"/>
          </a:p>
        </p:txBody>
      </p:sp>
      <p:sp>
        <p:nvSpPr>
          <p:cNvPr id="14" name="圓角矩形 13"/>
          <p:cNvSpPr/>
          <p:nvPr/>
        </p:nvSpPr>
        <p:spPr>
          <a:xfrm>
            <a:off x="2373548" y="1744360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2641537" y="17980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舞台部分</a:t>
            </a:r>
            <a:endParaRPr 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8161505" y="1744360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8429494" y="17980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攤位部分</a:t>
            </a:r>
            <a:endParaRPr 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453435" y="720084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教育訓練照片</a:t>
            </a:r>
            <a:endParaRPr 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2" t="23681" r="21886" b="17930"/>
          <a:stretch/>
        </p:blipFill>
        <p:spPr>
          <a:xfrm>
            <a:off x="764878" y="2547405"/>
            <a:ext cx="4861314" cy="3015575"/>
          </a:xfrm>
          <a:prstGeom prst="round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5" r="8044"/>
          <a:stretch/>
        </p:blipFill>
        <p:spPr>
          <a:xfrm>
            <a:off x="6423632" y="2547405"/>
            <a:ext cx="5238904" cy="301557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93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4651" y="234256"/>
            <a:ext cx="11700000" cy="6361889"/>
          </a:xfrm>
          <a:prstGeom prst="rect">
            <a:avLst/>
          </a:prstGeom>
          <a:solidFill>
            <a:srgbClr val="E39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410544" y="6595353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13</a:t>
            </a:r>
            <a:endParaRPr lang="en-US" sz="9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C7061-9A55-45FF-9E70-52C7FC138A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3172D6-B681-45AB-B838-BC10229C21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687269" y="624910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活動前</a:t>
            </a:r>
            <a:endParaRPr lang="en-US" sz="1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43960" y="75779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硬體進場</a:t>
            </a:r>
            <a:endParaRPr 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59702" y="1453321"/>
            <a:ext cx="11317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effectLst>
                  <a:glow>
                    <a:schemeClr val="accent1">
                      <a:alpha val="41000"/>
                    </a:scheme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活動前一天會提早將硬體設備安裝於活動場地，同時負責人需確認場地有無供電。</a:t>
            </a:r>
            <a:endParaRPr lang="en-US" sz="2000" dirty="0">
              <a:effectLst>
                <a:glow>
                  <a:schemeClr val="accent1">
                    <a:alpha val="41000"/>
                  </a:schemeClr>
                </a:glo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1" y="2122862"/>
            <a:ext cx="5113301" cy="3833247"/>
          </a:xfrm>
          <a:prstGeom prst="round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549" y="2122861"/>
            <a:ext cx="5216344" cy="383324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0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4651" y="234256"/>
            <a:ext cx="11700000" cy="6361889"/>
          </a:xfrm>
          <a:prstGeom prst="rect">
            <a:avLst/>
          </a:prstGeom>
          <a:solidFill>
            <a:srgbClr val="E39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410544" y="6595353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14</a:t>
            </a:r>
            <a:endParaRPr lang="en-US" sz="9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C7061-9A55-45FF-9E70-52C7FC138A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3172D6-B681-45AB-B838-BC10229C21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34652" y="1553278"/>
            <a:ext cx="11700000" cy="4068845"/>
          </a:xfrm>
          <a:prstGeom prst="rect">
            <a:avLst/>
          </a:prstGeom>
          <a:solidFill>
            <a:schemeClr val="accent4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761D5EE-8436-40BE-A44F-6D55F1FEE619}"/>
              </a:ext>
            </a:extLst>
          </p:cNvPr>
          <p:cNvSpPr txBox="1"/>
          <p:nvPr/>
        </p:nvSpPr>
        <p:spPr>
          <a:xfrm>
            <a:off x="4145658" y="2630370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latin typeface="Auraka方黑檀" panose="02020700000000000000" pitchFamily="18" charset="-128"/>
                <a:ea typeface="Auraka方黑檀" panose="02020700000000000000" pitchFamily="18" charset="-128"/>
              </a:rPr>
              <a:t>活動中</a:t>
            </a:r>
          </a:p>
        </p:txBody>
      </p:sp>
    </p:spTree>
    <p:extLst>
      <p:ext uri="{BB962C8B-B14F-4D97-AF65-F5344CB8AC3E}">
        <p14:creationId xmlns:p14="http://schemas.microsoft.com/office/powerpoint/2010/main" val="1614198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4651" y="234256"/>
            <a:ext cx="11700000" cy="6361889"/>
          </a:xfrm>
          <a:prstGeom prst="rect">
            <a:avLst/>
          </a:prstGeom>
          <a:solidFill>
            <a:srgbClr val="E39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410544" y="6595353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15</a:t>
            </a:r>
            <a:endParaRPr lang="en-US" sz="9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C7061-9A55-45FF-9E70-52C7FC138A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3172D6-B681-45AB-B838-BC10229C21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687269" y="624910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活動中</a:t>
            </a:r>
            <a:endParaRPr lang="en-US" sz="1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5222876" y="757794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服務台</a:t>
            </a:r>
            <a:endParaRPr 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59703" y="1430881"/>
            <a:ext cx="11317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effectLst>
                  <a:glow>
                    <a:schemeClr val="accent1">
                      <a:alpha val="41000"/>
                    </a:scheme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每次大型活動時都會設置服務台，同時還包含了醫護站。</a:t>
            </a:r>
            <a:endParaRPr lang="en-US" sz="2000" dirty="0">
              <a:effectLst>
                <a:glow>
                  <a:schemeClr val="accent1">
                    <a:alpha val="41000"/>
                  </a:schemeClr>
                </a:glo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1400783" y="2247089"/>
            <a:ext cx="9124545" cy="6906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圓角矩形 11"/>
          <p:cNvSpPr/>
          <p:nvPr/>
        </p:nvSpPr>
        <p:spPr>
          <a:xfrm>
            <a:off x="1536970" y="2354094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圓角矩形 12"/>
          <p:cNvSpPr/>
          <p:nvPr/>
        </p:nvSpPr>
        <p:spPr>
          <a:xfrm>
            <a:off x="1400783" y="3048693"/>
            <a:ext cx="9124545" cy="6906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圓角矩形 13"/>
          <p:cNvSpPr/>
          <p:nvPr/>
        </p:nvSpPr>
        <p:spPr>
          <a:xfrm>
            <a:off x="1536970" y="3155698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圓角矩形 14"/>
          <p:cNvSpPr/>
          <p:nvPr/>
        </p:nvSpPr>
        <p:spPr>
          <a:xfrm>
            <a:off x="1400783" y="3846362"/>
            <a:ext cx="9124545" cy="6906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圓角矩形 15"/>
          <p:cNvSpPr/>
          <p:nvPr/>
        </p:nvSpPr>
        <p:spPr>
          <a:xfrm>
            <a:off x="1536970" y="3953367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圓角矩形 16"/>
          <p:cNvSpPr/>
          <p:nvPr/>
        </p:nvSpPr>
        <p:spPr>
          <a:xfrm>
            <a:off x="1400783" y="4644031"/>
            <a:ext cx="9124545" cy="6906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圓角矩形 17"/>
          <p:cNvSpPr/>
          <p:nvPr/>
        </p:nvSpPr>
        <p:spPr>
          <a:xfrm>
            <a:off x="1536970" y="4751036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1920374" y="32093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醫護站</a:t>
            </a:r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920374" y="2407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負責人</a:t>
            </a:r>
            <a:endParaRPr 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804955" y="40070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桌面配置</a:t>
            </a:r>
            <a:endParaRPr 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804955" y="48037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工作內容</a:t>
            </a:r>
            <a:endParaRPr 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317132" y="240775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服務台由「海星」負責。</a:t>
            </a:r>
            <a:endParaRPr 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3317131" y="322974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醫護站會請專業的醫護人員負責。</a:t>
            </a:r>
            <a:endParaRPr 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3317130" y="4007028"/>
            <a:ext cx="561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服務台會配有節目表、簽到表、立牌、筆、</a:t>
            </a:r>
            <a:r>
              <a:rPr lang="en-US" altLang="zh-TW" dirty="0"/>
              <a:t>QR code</a:t>
            </a:r>
            <a:r>
              <a:rPr lang="zh-TW" altLang="en-US" dirty="0"/>
              <a:t>。</a:t>
            </a:r>
            <a:endParaRPr 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3317129" y="4803770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包含服務民眾、發放節目表、協助表演團體簽到、便當發放。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23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4651" y="234256"/>
            <a:ext cx="11700000" cy="6361889"/>
          </a:xfrm>
          <a:prstGeom prst="rect">
            <a:avLst/>
          </a:prstGeom>
          <a:solidFill>
            <a:srgbClr val="E39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410544" y="6595353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16</a:t>
            </a:r>
            <a:endParaRPr lang="en-US" sz="9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C7061-9A55-45FF-9E70-52C7FC138A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3172D6-B681-45AB-B838-BC10229C21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0687269" y="624910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活動中</a:t>
            </a:r>
            <a:endParaRPr lang="en-US" sz="1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753" y="2411012"/>
            <a:ext cx="4936787" cy="3277509"/>
          </a:xfrm>
          <a:prstGeom prst="round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6" t="5799"/>
          <a:stretch/>
        </p:blipFill>
        <p:spPr>
          <a:xfrm>
            <a:off x="928020" y="2411013"/>
            <a:ext cx="4931882" cy="3277509"/>
          </a:xfrm>
          <a:prstGeom prst="round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2373548" y="1744360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497267" y="1798021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負責人</a:t>
            </a:r>
            <a:r>
              <a:rPr lang="en-US" altLang="zh-TW" dirty="0"/>
              <a:t>-</a:t>
            </a:r>
            <a:r>
              <a:rPr lang="zh-TW" altLang="en-US" dirty="0"/>
              <a:t>海星</a:t>
            </a:r>
            <a:endParaRPr 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8161505" y="1744360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8314078" y="179802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服務台佈置</a:t>
            </a:r>
            <a:endParaRPr 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453435" y="720084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服務台照片</a:t>
            </a:r>
            <a:endParaRPr 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FAACC74A-FF22-4429-A404-8D540FE07D8A}"/>
              </a:ext>
            </a:extLst>
          </p:cNvPr>
          <p:cNvSpPr/>
          <p:nvPr/>
        </p:nvSpPr>
        <p:spPr>
          <a:xfrm>
            <a:off x="2918128" y="3166348"/>
            <a:ext cx="1951349" cy="18570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0808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4651" y="234256"/>
            <a:ext cx="11700000" cy="6361889"/>
          </a:xfrm>
          <a:prstGeom prst="rect">
            <a:avLst/>
          </a:prstGeom>
          <a:solidFill>
            <a:srgbClr val="E39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410544" y="6595353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17</a:t>
            </a:r>
            <a:endParaRPr lang="en-US" sz="9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C7061-9A55-45FF-9E70-52C7FC138A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3172D6-B681-45AB-B838-BC10229C21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0687269" y="624910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活動中</a:t>
            </a:r>
            <a:endParaRPr lang="en-US" sz="1400" dirty="0"/>
          </a:p>
        </p:txBody>
      </p:sp>
      <p:sp>
        <p:nvSpPr>
          <p:cNvPr id="10" name="圓角矩形 9"/>
          <p:cNvSpPr/>
          <p:nvPr/>
        </p:nvSpPr>
        <p:spPr>
          <a:xfrm>
            <a:off x="2373548" y="1744360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756953" y="17980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醫護站</a:t>
            </a:r>
            <a:endParaRPr 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8161505" y="1744360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8660326" y="17980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便當</a:t>
            </a:r>
            <a:endParaRPr 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453435" y="720084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服務台照片</a:t>
            </a:r>
            <a:endParaRPr 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5" t="10188" r="19826"/>
          <a:stretch/>
        </p:blipFill>
        <p:spPr>
          <a:xfrm>
            <a:off x="872842" y="2476022"/>
            <a:ext cx="4645384" cy="3466580"/>
          </a:xfrm>
          <a:prstGeom prst="round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121" y="2780892"/>
            <a:ext cx="4930742" cy="277354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99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4651" y="234256"/>
            <a:ext cx="11700000" cy="6361889"/>
          </a:xfrm>
          <a:prstGeom prst="rect">
            <a:avLst/>
          </a:prstGeom>
          <a:solidFill>
            <a:srgbClr val="E39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410544" y="6595353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18</a:t>
            </a:r>
            <a:endParaRPr lang="en-US" sz="9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C7061-9A55-45FF-9E70-52C7FC138A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3172D6-B681-45AB-B838-BC10229C21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0687269" y="624910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活動中</a:t>
            </a:r>
            <a:endParaRPr lang="en-US" sz="1400" dirty="0"/>
          </a:p>
        </p:txBody>
      </p:sp>
      <p:sp>
        <p:nvSpPr>
          <p:cNvPr id="10" name="圓角矩形 9"/>
          <p:cNvSpPr/>
          <p:nvPr/>
        </p:nvSpPr>
        <p:spPr>
          <a:xfrm>
            <a:off x="2373548" y="1744360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641537" y="17980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桌面配置</a:t>
            </a:r>
            <a:endParaRPr 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8161505" y="1744360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8544910" y="17980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工作照</a:t>
            </a:r>
            <a:endParaRPr 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453435" y="720084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服務台照片</a:t>
            </a:r>
            <a:endParaRPr 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1" y="2569875"/>
            <a:ext cx="5276989" cy="2968306"/>
          </a:xfrm>
          <a:prstGeom prst="round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996" y="2565614"/>
            <a:ext cx="5276989" cy="296830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81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4651" y="234256"/>
            <a:ext cx="11700000" cy="6361889"/>
          </a:xfrm>
          <a:prstGeom prst="rect">
            <a:avLst/>
          </a:prstGeom>
          <a:solidFill>
            <a:srgbClr val="E39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410544" y="6595353"/>
            <a:ext cx="2519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1</a:t>
            </a:r>
            <a:endParaRPr lang="en-US" sz="9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C7061-9A55-45FF-9E70-52C7FC138A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3172D6-B681-45AB-B838-BC10229C21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171033" y="653745"/>
            <a:ext cx="582723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綠雷德文創股份有限公司</a:t>
            </a:r>
            <a:br>
              <a:rPr lang="en-US" altLang="zh-TW" sz="3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lang="en-US" sz="2800" dirty="0">
              <a:effectLst>
                <a:glow>
                  <a:schemeClr val="tx1"/>
                </a:glo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接點 13"/>
          <p:cNvCxnSpPr/>
          <p:nvPr/>
        </p:nvCxnSpPr>
        <p:spPr>
          <a:xfrm flipV="1">
            <a:off x="1950103" y="3241273"/>
            <a:ext cx="1692613" cy="9728"/>
          </a:xfrm>
          <a:prstGeom prst="line">
            <a:avLst/>
          </a:prstGeom>
          <a:ln w="412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V="1">
            <a:off x="5116514" y="3226182"/>
            <a:ext cx="1692613" cy="9728"/>
          </a:xfrm>
          <a:prstGeom prst="line">
            <a:avLst/>
          </a:prstGeom>
          <a:ln w="412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V="1">
            <a:off x="8429407" y="3240278"/>
            <a:ext cx="1692613" cy="9728"/>
          </a:xfrm>
          <a:prstGeom prst="line">
            <a:avLst/>
          </a:prstGeom>
          <a:ln w="412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2357827" y="281703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活動前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59703" y="1430881"/>
            <a:ext cx="11317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effectLst>
                  <a:glow>
                    <a:schemeClr val="accent1">
                      <a:alpha val="41000"/>
                    </a:scheme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根據承接標案的不同會有不同的活動內容。</a:t>
            </a:r>
            <a:endParaRPr lang="en-US" altLang="zh-TW" sz="2400" dirty="0">
              <a:effectLst>
                <a:glow>
                  <a:schemeClr val="accent1">
                    <a:alpha val="41000"/>
                  </a:schemeClr>
                </a:glo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2400" dirty="0">
                <a:effectLst>
                  <a:glow>
                    <a:schemeClr val="accent1">
                      <a:alpha val="41000"/>
                    </a:scheme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每個標案執行時可分為活動前、活動中、活動後。</a:t>
            </a:r>
            <a:endParaRPr lang="en-US" sz="2400" dirty="0">
              <a:effectLst>
                <a:glow>
                  <a:schemeClr val="accent1">
                    <a:alpha val="41000"/>
                  </a:schemeClr>
                </a:glo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524238" y="281703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活動中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786057" y="28110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活動後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823516" y="3410405"/>
            <a:ext cx="20890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跑細流</a:t>
            </a:r>
            <a:endParaRPr 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物品清點</a:t>
            </a:r>
            <a:endParaRPr lang="en-US" altLang="zh-TW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招募工讀生</a:t>
            </a:r>
            <a:endParaRPr lang="en-US" altLang="zh-TW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工讀生教育訓練</a:t>
            </a:r>
            <a:endParaRPr lang="en-US" altLang="zh-TW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硬體進場</a:t>
            </a:r>
            <a:endParaRPr 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649612" y="5185635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（照片以國中小客語活動為例）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026943" y="3410404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</a:rPr>
              <a:t>服務台</a:t>
            </a:r>
            <a:endParaRPr lang="en-US" altLang="zh-TW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</a:rPr>
              <a:t>活動執行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33414" y="5167398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（內容以國中小客語活動為例）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8055088" y="5167398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（照片以國中小客語活動為例）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8351804" y="3368317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</a:rPr>
              <a:t>檢討會</a:t>
            </a:r>
            <a:endParaRPr lang="en-US" altLang="zh-TW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</a:rPr>
              <a:t>結案報告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740584" y="2557604"/>
            <a:ext cx="2412280" cy="2981331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矩形 29"/>
          <p:cNvSpPr/>
          <p:nvPr/>
        </p:nvSpPr>
        <p:spPr>
          <a:xfrm>
            <a:off x="8106162" y="2557604"/>
            <a:ext cx="2412280" cy="2957522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矩形 30"/>
          <p:cNvSpPr/>
          <p:nvPr/>
        </p:nvSpPr>
        <p:spPr>
          <a:xfrm>
            <a:off x="4902824" y="2557604"/>
            <a:ext cx="2412280" cy="2957522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矩形 31"/>
          <p:cNvSpPr/>
          <p:nvPr/>
        </p:nvSpPr>
        <p:spPr>
          <a:xfrm>
            <a:off x="4654320" y="2788962"/>
            <a:ext cx="2412280" cy="2981331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矩形 32"/>
          <p:cNvSpPr/>
          <p:nvPr/>
        </p:nvSpPr>
        <p:spPr>
          <a:xfrm>
            <a:off x="1510484" y="2788962"/>
            <a:ext cx="2412280" cy="2981331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矩形 33"/>
          <p:cNvSpPr/>
          <p:nvPr/>
        </p:nvSpPr>
        <p:spPr>
          <a:xfrm>
            <a:off x="7857658" y="2788962"/>
            <a:ext cx="2412280" cy="2981332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01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4651" y="234256"/>
            <a:ext cx="11700000" cy="6361889"/>
          </a:xfrm>
          <a:prstGeom prst="rect">
            <a:avLst/>
          </a:prstGeom>
          <a:solidFill>
            <a:srgbClr val="E39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410544" y="6595353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19</a:t>
            </a:r>
            <a:endParaRPr lang="en-US" sz="9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C7061-9A55-45FF-9E70-52C7FC138A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3172D6-B681-45AB-B838-BC10229C21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687269" y="624910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活動中</a:t>
            </a:r>
            <a:endParaRPr lang="en-US" sz="1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59703" y="1508931"/>
            <a:ext cx="11317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effectLst>
                  <a:glow>
                    <a:schemeClr val="accent1">
                      <a:alpha val="41000"/>
                    </a:scheme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不同標案的活動內容不盡相同，此處以國中小客與表演活動為例。</a:t>
            </a:r>
            <a:endParaRPr lang="en-US" sz="2000" dirty="0">
              <a:effectLst>
                <a:glow>
                  <a:schemeClr val="accent1">
                    <a:alpha val="41000"/>
                  </a:schemeClr>
                </a:glo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1400783" y="2247089"/>
            <a:ext cx="9124545" cy="6906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圓角矩形 11"/>
          <p:cNvSpPr/>
          <p:nvPr/>
        </p:nvSpPr>
        <p:spPr>
          <a:xfrm>
            <a:off x="1536970" y="2354094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圓角矩形 12"/>
          <p:cNvSpPr/>
          <p:nvPr/>
        </p:nvSpPr>
        <p:spPr>
          <a:xfrm>
            <a:off x="1400783" y="3048693"/>
            <a:ext cx="9124545" cy="6906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圓角矩形 13"/>
          <p:cNvSpPr/>
          <p:nvPr/>
        </p:nvSpPr>
        <p:spPr>
          <a:xfrm>
            <a:off x="1536970" y="3155698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圓角矩形 14"/>
          <p:cNvSpPr/>
          <p:nvPr/>
        </p:nvSpPr>
        <p:spPr>
          <a:xfrm>
            <a:off x="1400783" y="3846362"/>
            <a:ext cx="9124545" cy="6906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圓角矩形 15"/>
          <p:cNvSpPr/>
          <p:nvPr/>
        </p:nvSpPr>
        <p:spPr>
          <a:xfrm>
            <a:off x="1536970" y="3953367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圓角矩形 16"/>
          <p:cNvSpPr/>
          <p:nvPr/>
        </p:nvSpPr>
        <p:spPr>
          <a:xfrm>
            <a:off x="1400783" y="4644031"/>
            <a:ext cx="9124545" cy="6906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圓角矩形 17"/>
          <p:cNvSpPr/>
          <p:nvPr/>
        </p:nvSpPr>
        <p:spPr>
          <a:xfrm>
            <a:off x="1536970" y="4751036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1920371" y="32093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舞台前</a:t>
            </a:r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804955" y="24077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場地佈置</a:t>
            </a:r>
            <a:endParaRPr 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920371" y="40070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舞台後</a:t>
            </a:r>
            <a:endParaRPr 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035786" y="48037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攤位</a:t>
            </a:r>
            <a:endParaRPr 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317132" y="2407755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包含座位區、評審席、攤位、立牌、地貼，皆需佈置。</a:t>
            </a:r>
            <a:endParaRPr 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3317131" y="3229742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協助表演人員上下台，並協助搬運表演道具、合唱架。</a:t>
            </a:r>
            <a:endParaRPr 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3317130" y="4007028"/>
            <a:ext cx="561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測量表演人員額溫、幫忙表演人員穿戴及拖卸耳</a:t>
            </a:r>
            <a:r>
              <a:rPr lang="en-US" altLang="zh-TW" dirty="0"/>
              <a:t>mic</a:t>
            </a:r>
            <a:r>
              <a:rPr lang="zh-TW" altLang="en-US" dirty="0"/>
              <a:t>。</a:t>
            </a:r>
            <a:endParaRPr 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3317129" y="4803770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不同攤位工作內容不同，包含禮品發放以及各種客語闖關。</a:t>
            </a:r>
            <a:endParaRPr 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000441" y="75779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活動執行</a:t>
            </a:r>
            <a:endParaRPr 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1400783" y="5441700"/>
            <a:ext cx="9124545" cy="6906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圓角矩形 28"/>
          <p:cNvSpPr/>
          <p:nvPr/>
        </p:nvSpPr>
        <p:spPr>
          <a:xfrm>
            <a:off x="1536970" y="5548705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920371" y="560143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評審區</a:t>
            </a:r>
            <a:endParaRPr 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3317129" y="5601439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協助評審、防止民眾干擾及闖入、評分表之回收及封裝。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26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4651" y="234256"/>
            <a:ext cx="11700000" cy="6361889"/>
          </a:xfrm>
          <a:prstGeom prst="rect">
            <a:avLst/>
          </a:prstGeom>
          <a:solidFill>
            <a:srgbClr val="E39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410544" y="6595353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20</a:t>
            </a:r>
            <a:endParaRPr lang="en-US" sz="9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C7061-9A55-45FF-9E70-52C7FC138A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3172D6-B681-45AB-B838-BC10229C21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0687269" y="624910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活動中</a:t>
            </a:r>
            <a:endParaRPr lang="en-US" sz="1400" dirty="0"/>
          </a:p>
        </p:txBody>
      </p:sp>
      <p:sp>
        <p:nvSpPr>
          <p:cNvPr id="10" name="圓角矩形 9"/>
          <p:cNvSpPr/>
          <p:nvPr/>
        </p:nvSpPr>
        <p:spPr>
          <a:xfrm>
            <a:off x="1872751" y="1751537"/>
            <a:ext cx="2645563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064454" y="179802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觀眾席及評審席佈置</a:t>
            </a:r>
            <a:endParaRPr 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8161502" y="1751537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8429492" y="18088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攤位佈置</a:t>
            </a:r>
            <a:endParaRPr 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966396" y="72008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場佈照片</a:t>
            </a:r>
            <a:endParaRPr 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48" y="2504719"/>
            <a:ext cx="5294971" cy="3473566"/>
          </a:xfrm>
          <a:prstGeom prst="round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316" y="2504719"/>
            <a:ext cx="5210349" cy="347356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47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4651" y="234256"/>
            <a:ext cx="11700000" cy="6361889"/>
          </a:xfrm>
          <a:prstGeom prst="rect">
            <a:avLst/>
          </a:prstGeom>
          <a:solidFill>
            <a:srgbClr val="E39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410544" y="6595353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21</a:t>
            </a:r>
            <a:endParaRPr lang="en-US" sz="9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C7061-9A55-45FF-9E70-52C7FC138A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3172D6-B681-45AB-B838-BC10229C21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0687269" y="624910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活動中</a:t>
            </a:r>
            <a:endParaRPr lang="en-US" sz="1400" dirty="0"/>
          </a:p>
        </p:txBody>
      </p:sp>
      <p:sp>
        <p:nvSpPr>
          <p:cNvPr id="10" name="圓角矩形 9"/>
          <p:cNvSpPr/>
          <p:nvPr/>
        </p:nvSpPr>
        <p:spPr>
          <a:xfrm>
            <a:off x="2379090" y="1751537"/>
            <a:ext cx="138601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518100" y="18047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地貼佈置</a:t>
            </a:r>
            <a:endParaRPr 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8161502" y="1751537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8429492" y="18088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立牌佈置</a:t>
            </a:r>
            <a:endParaRPr 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966396" y="72008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場佈照片</a:t>
            </a:r>
            <a:endParaRPr 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63" y="2551759"/>
            <a:ext cx="5102270" cy="3303853"/>
          </a:xfrm>
          <a:prstGeom prst="round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761" y="2551759"/>
            <a:ext cx="4955779" cy="330385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11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4651" y="194992"/>
            <a:ext cx="11700000" cy="6361889"/>
          </a:xfrm>
          <a:prstGeom prst="rect">
            <a:avLst/>
          </a:prstGeom>
          <a:solidFill>
            <a:srgbClr val="E39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410544" y="6595353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22</a:t>
            </a:r>
            <a:endParaRPr lang="en-US" sz="9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C7061-9A55-45FF-9E70-52C7FC138A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3172D6-B681-45AB-B838-BC10229C21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0687269" y="624910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活動中</a:t>
            </a:r>
            <a:endParaRPr lang="en-US" sz="1400" dirty="0"/>
          </a:p>
        </p:txBody>
      </p:sp>
      <p:sp>
        <p:nvSpPr>
          <p:cNvPr id="10" name="圓角矩形 9"/>
          <p:cNvSpPr/>
          <p:nvPr/>
        </p:nvSpPr>
        <p:spPr>
          <a:xfrm>
            <a:off x="1872751" y="1751537"/>
            <a:ext cx="2645563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151015" y="1808869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舞台前</a:t>
            </a:r>
            <a:r>
              <a:rPr lang="en-US" altLang="zh-TW" dirty="0"/>
              <a:t>-</a:t>
            </a:r>
            <a:r>
              <a:rPr lang="zh-TW" altLang="en-US" dirty="0"/>
              <a:t>合唱臺搬運</a:t>
            </a:r>
            <a:endParaRPr 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8161500" y="1751537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8370981" y="1808869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耳</a:t>
            </a:r>
            <a:r>
              <a:rPr lang="en-US" altLang="zh-TW" dirty="0"/>
              <a:t>mic</a:t>
            </a:r>
            <a:r>
              <a:rPr lang="zh-TW" altLang="en-US" dirty="0"/>
              <a:t>配戴</a:t>
            </a:r>
            <a:endParaRPr 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453435" y="71926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舞台前後照片</a:t>
            </a:r>
            <a:endParaRPr 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3" y="2603199"/>
            <a:ext cx="5042878" cy="2953744"/>
          </a:xfrm>
          <a:prstGeom prst="round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939" y="2603199"/>
            <a:ext cx="5251100" cy="295374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6883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47596" y="190437"/>
            <a:ext cx="11700000" cy="6361889"/>
          </a:xfrm>
          <a:prstGeom prst="rect">
            <a:avLst/>
          </a:prstGeom>
          <a:solidFill>
            <a:srgbClr val="E39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410544" y="6595353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23</a:t>
            </a:r>
            <a:endParaRPr lang="en-US" sz="9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C7061-9A55-45FF-9E70-52C7FC138A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3172D6-B681-45AB-B838-BC10229C21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0687269" y="624910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活動中</a:t>
            </a:r>
            <a:endParaRPr lang="en-US" sz="1400" dirty="0"/>
          </a:p>
        </p:txBody>
      </p:sp>
      <p:sp>
        <p:nvSpPr>
          <p:cNvPr id="10" name="圓角矩形 9"/>
          <p:cNvSpPr/>
          <p:nvPr/>
        </p:nvSpPr>
        <p:spPr>
          <a:xfrm>
            <a:off x="2528883" y="1751536"/>
            <a:ext cx="122064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585208" y="18253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禮品發放</a:t>
            </a:r>
            <a:endParaRPr 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8161502" y="1751537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8429492" y="18088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客語闖關</a:t>
            </a:r>
            <a:endParaRPr 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453435" y="720084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攤位活動照片</a:t>
            </a:r>
            <a:endParaRPr 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5" r="13831"/>
          <a:stretch/>
        </p:blipFill>
        <p:spPr>
          <a:xfrm>
            <a:off x="6636691" y="2459611"/>
            <a:ext cx="4693596" cy="308553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5" r="11580"/>
          <a:stretch/>
        </p:blipFill>
        <p:spPr>
          <a:xfrm>
            <a:off x="994255" y="2499129"/>
            <a:ext cx="4289899" cy="308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71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4651" y="234256"/>
            <a:ext cx="11700000" cy="6361889"/>
          </a:xfrm>
          <a:prstGeom prst="rect">
            <a:avLst/>
          </a:prstGeom>
          <a:solidFill>
            <a:srgbClr val="E39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410544" y="6595353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24</a:t>
            </a:r>
            <a:endParaRPr lang="en-US" sz="9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C7061-9A55-45FF-9E70-52C7FC138A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3172D6-B681-45AB-B838-BC10229C21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34652" y="1553278"/>
            <a:ext cx="11700000" cy="4068845"/>
          </a:xfrm>
          <a:prstGeom prst="rect">
            <a:avLst/>
          </a:prstGeom>
          <a:solidFill>
            <a:schemeClr val="accent4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761D5EE-8436-40BE-A44F-6D55F1FEE619}"/>
              </a:ext>
            </a:extLst>
          </p:cNvPr>
          <p:cNvSpPr txBox="1"/>
          <p:nvPr/>
        </p:nvSpPr>
        <p:spPr>
          <a:xfrm>
            <a:off x="4145658" y="2630370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latin typeface="Auraka方黑檀" panose="02020700000000000000" pitchFamily="18" charset="-128"/>
                <a:ea typeface="Auraka方黑檀" panose="02020700000000000000" pitchFamily="18" charset="-128"/>
              </a:rPr>
              <a:t>活動後</a:t>
            </a:r>
          </a:p>
        </p:txBody>
      </p:sp>
    </p:spTree>
    <p:extLst>
      <p:ext uri="{BB962C8B-B14F-4D97-AF65-F5344CB8AC3E}">
        <p14:creationId xmlns:p14="http://schemas.microsoft.com/office/powerpoint/2010/main" val="1670560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4651" y="234256"/>
            <a:ext cx="11700000" cy="6361889"/>
          </a:xfrm>
          <a:prstGeom prst="rect">
            <a:avLst/>
          </a:prstGeom>
          <a:solidFill>
            <a:srgbClr val="E39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410544" y="6595353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25</a:t>
            </a:r>
            <a:endParaRPr lang="en-US" sz="9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C7061-9A55-45FF-9E70-52C7FC138A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3172D6-B681-45AB-B838-BC10229C21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687269" y="624910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活動後</a:t>
            </a:r>
            <a:endParaRPr lang="en-US" sz="1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59703" y="1508931"/>
            <a:ext cx="11317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effectLst>
                  <a:glow>
                    <a:schemeClr val="accent1">
                      <a:alpha val="41000"/>
                    </a:scheme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活動結束場收完畢後立即召開，目的在於確認當日活動是否有突發狀況或問題需要解決。</a:t>
            </a:r>
            <a:endParaRPr lang="en-US" sz="2000" dirty="0">
              <a:effectLst>
                <a:glow>
                  <a:schemeClr val="accent1">
                    <a:alpha val="41000"/>
                  </a:schemeClr>
                </a:glo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6723990" y="2247089"/>
            <a:ext cx="3801338" cy="143031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圓角矩形 11"/>
          <p:cNvSpPr/>
          <p:nvPr/>
        </p:nvSpPr>
        <p:spPr>
          <a:xfrm>
            <a:off x="7723761" y="2343020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圓角矩形 12"/>
          <p:cNvSpPr/>
          <p:nvPr/>
        </p:nvSpPr>
        <p:spPr>
          <a:xfrm>
            <a:off x="6723989" y="4035930"/>
            <a:ext cx="3801338" cy="142446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圓角矩形 13"/>
          <p:cNvSpPr/>
          <p:nvPr/>
        </p:nvSpPr>
        <p:spPr>
          <a:xfrm>
            <a:off x="7723761" y="4121498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7870438" y="418597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正職檢討會</a:t>
            </a:r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760914" y="2402023"/>
            <a:ext cx="156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工讀生檢討會</a:t>
            </a:r>
            <a:endParaRPr 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6952539" y="2950945"/>
            <a:ext cx="3471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由一名正職負責詢問工讀生是否有遇到問題或突發狀況無法解決。</a:t>
            </a:r>
            <a:endParaRPr 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136731" y="4748161"/>
            <a:ext cx="3287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正職各自匯報工作情形、問題及突發狀況，並提出解決方案。</a:t>
            </a:r>
            <a:endParaRPr 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000441" y="757794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檢討會</a:t>
            </a:r>
            <a:endParaRPr 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A8667044-65E6-4595-85EF-3CC31AFDAF5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9"/>
          <a:stretch/>
        </p:blipFill>
        <p:spPr>
          <a:xfrm>
            <a:off x="928020" y="2177423"/>
            <a:ext cx="5437762" cy="340346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48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4651" y="234256"/>
            <a:ext cx="11700000" cy="6361889"/>
          </a:xfrm>
          <a:prstGeom prst="rect">
            <a:avLst/>
          </a:prstGeom>
          <a:solidFill>
            <a:srgbClr val="E39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圓角矩形 28"/>
          <p:cNvSpPr/>
          <p:nvPr/>
        </p:nvSpPr>
        <p:spPr>
          <a:xfrm>
            <a:off x="1015825" y="1876318"/>
            <a:ext cx="4373298" cy="130916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圓角矩形 29"/>
          <p:cNvSpPr/>
          <p:nvPr/>
        </p:nvSpPr>
        <p:spPr>
          <a:xfrm>
            <a:off x="1015825" y="3362641"/>
            <a:ext cx="4373298" cy="115099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1410544" y="6595353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27</a:t>
            </a:r>
            <a:endParaRPr lang="en-US" sz="9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C7061-9A55-45FF-9E70-52C7FC138A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3172D6-B681-45AB-B838-BC10229C21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687269" y="624910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活動後</a:t>
            </a:r>
            <a:endParaRPr lang="en-US" sz="1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104701" y="1989218"/>
            <a:ext cx="44400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effectLst>
                  <a:glow>
                    <a:schemeClr val="accent1">
                      <a:alpha val="41000"/>
                    </a:scheme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活動舉辦完畢後不代表標案結束，尚需撰寫結案報告，驗收通過後，才算一個標案的完成。</a:t>
            </a:r>
            <a:endParaRPr lang="en-US" sz="2000" dirty="0">
              <a:effectLst>
                <a:glow>
                  <a:schemeClr val="accent1">
                    <a:alpha val="41000"/>
                  </a:schemeClr>
                </a:glo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000441" y="75779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結案報告</a:t>
            </a:r>
            <a:endParaRPr 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128357" y="3476472"/>
            <a:ext cx="4148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需要注意活動時的</a:t>
            </a:r>
            <a:r>
              <a:rPr lang="zh-TW" altLang="en-US" dirty="0">
                <a:solidFill>
                  <a:srgbClr val="FF0000"/>
                </a:solidFill>
              </a:rPr>
              <a:t>照片蒐集</a:t>
            </a:r>
            <a:r>
              <a:rPr lang="zh-TW" altLang="en-US" dirty="0"/>
              <a:t>，以免撰寫報告時無照片可用，活動時請正職、實習生、工讀生多多拍照。</a:t>
            </a:r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D18C691-FE9E-4B0F-9551-FB3501966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236" y="1652695"/>
            <a:ext cx="3215045" cy="457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5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47596" y="190437"/>
            <a:ext cx="11700000" cy="6361889"/>
          </a:xfrm>
          <a:prstGeom prst="rect">
            <a:avLst/>
          </a:prstGeom>
          <a:solidFill>
            <a:srgbClr val="E39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410544" y="6595353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28</a:t>
            </a:r>
            <a:endParaRPr lang="en-US" sz="9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C7061-9A55-45FF-9E70-52C7FC138A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3172D6-B681-45AB-B838-BC10229C21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0687269" y="624910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活動後</a:t>
            </a:r>
            <a:endParaRPr lang="en-US" sz="1400" dirty="0"/>
          </a:p>
        </p:txBody>
      </p:sp>
      <p:sp>
        <p:nvSpPr>
          <p:cNvPr id="10" name="圓角矩形 9"/>
          <p:cNvSpPr/>
          <p:nvPr/>
        </p:nvSpPr>
        <p:spPr>
          <a:xfrm>
            <a:off x="2528564" y="1744077"/>
            <a:ext cx="162598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557045" y="180519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活動硬體設施</a:t>
            </a:r>
            <a:endParaRPr 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8392334" y="1739610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8429492" y="18088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活動之文宣品</a:t>
            </a:r>
            <a:endParaRPr 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453435" y="720084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結案報告照片</a:t>
            </a:r>
            <a:endParaRPr 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DCEB3CB-C594-458E-B9CB-78639ED2A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2476" y="2447049"/>
            <a:ext cx="2483690" cy="363369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341F65F-6894-4988-B5E7-B86CEE4B8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6618" y="2447049"/>
            <a:ext cx="28098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95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E7E66DA-3898-4121-993F-139F0D0EE4BE}"/>
              </a:ext>
            </a:extLst>
          </p:cNvPr>
          <p:cNvSpPr/>
          <p:nvPr/>
        </p:nvSpPr>
        <p:spPr>
          <a:xfrm>
            <a:off x="147596" y="190437"/>
            <a:ext cx="11700000" cy="6361889"/>
          </a:xfrm>
          <a:prstGeom prst="rect">
            <a:avLst/>
          </a:prstGeom>
          <a:solidFill>
            <a:srgbClr val="E39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843044C-5ECF-45F6-86A3-F055B7397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14E52A3-6A66-4E61-A6C7-E82FD9AFB0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FD14B5E-B47F-4FAD-982A-7A95557B3C77}"/>
              </a:ext>
            </a:extLst>
          </p:cNvPr>
          <p:cNvSpPr txBox="1"/>
          <p:nvPr/>
        </p:nvSpPr>
        <p:spPr>
          <a:xfrm>
            <a:off x="4879341" y="301743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感謝觀看</a:t>
            </a:r>
            <a:endParaRPr 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6643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4651" y="234256"/>
            <a:ext cx="11700000" cy="6361889"/>
          </a:xfrm>
          <a:prstGeom prst="rect">
            <a:avLst/>
          </a:prstGeom>
          <a:solidFill>
            <a:srgbClr val="E39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410544" y="6595353"/>
            <a:ext cx="2519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2</a:t>
            </a:r>
            <a:endParaRPr lang="en-US" sz="9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C7061-9A55-45FF-9E70-52C7FC138A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3172D6-B681-45AB-B838-BC10229C21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34652" y="1553278"/>
            <a:ext cx="11700000" cy="4068845"/>
          </a:xfrm>
          <a:prstGeom prst="rect">
            <a:avLst/>
          </a:prstGeom>
          <a:solidFill>
            <a:schemeClr val="accent4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761D5EE-8436-40BE-A44F-6D55F1FEE619}"/>
              </a:ext>
            </a:extLst>
          </p:cNvPr>
          <p:cNvSpPr txBox="1"/>
          <p:nvPr/>
        </p:nvSpPr>
        <p:spPr>
          <a:xfrm>
            <a:off x="4145658" y="2630370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latin typeface="Auraka方黑檀" panose="02020700000000000000" pitchFamily="18" charset="-128"/>
                <a:ea typeface="Auraka方黑檀" panose="02020700000000000000" pitchFamily="18" charset="-128"/>
              </a:rPr>
              <a:t>活動前</a:t>
            </a:r>
          </a:p>
        </p:txBody>
      </p:sp>
    </p:spTree>
    <p:extLst>
      <p:ext uri="{BB962C8B-B14F-4D97-AF65-F5344CB8AC3E}">
        <p14:creationId xmlns:p14="http://schemas.microsoft.com/office/powerpoint/2010/main" val="1020018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68695" y="233464"/>
            <a:ext cx="11700000" cy="6361889"/>
          </a:xfrm>
          <a:prstGeom prst="rect">
            <a:avLst/>
          </a:prstGeom>
          <a:solidFill>
            <a:srgbClr val="E39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410544" y="6595353"/>
            <a:ext cx="2519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3</a:t>
            </a:r>
            <a:endParaRPr lang="en-US" sz="9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C7061-9A55-45FF-9E70-52C7FC138A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3172D6-B681-45AB-B838-BC10229C21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256921" y="757794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跑細流</a:t>
            </a:r>
            <a:endParaRPr 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59703" y="1549450"/>
            <a:ext cx="11317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effectLst>
                  <a:glow>
                    <a:schemeClr val="accent1">
                      <a:alpha val="41000"/>
                    </a:scheme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為了讓工作人員理解活動時每個時間該做什麼，負責人需要撰寫詳盡的細項流程表。</a:t>
            </a:r>
            <a:endParaRPr lang="en-US" sz="2000" dirty="0">
              <a:effectLst>
                <a:glow>
                  <a:schemeClr val="accent1">
                    <a:alpha val="41000"/>
                  </a:schemeClr>
                </a:glo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1400783" y="2247089"/>
            <a:ext cx="9124545" cy="6906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圓角矩形 28"/>
          <p:cNvSpPr/>
          <p:nvPr/>
        </p:nvSpPr>
        <p:spPr>
          <a:xfrm>
            <a:off x="1536970" y="2354094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圓角矩形 31"/>
          <p:cNvSpPr/>
          <p:nvPr/>
        </p:nvSpPr>
        <p:spPr>
          <a:xfrm>
            <a:off x="1400783" y="3048693"/>
            <a:ext cx="9124545" cy="6906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圓角矩形 32"/>
          <p:cNvSpPr/>
          <p:nvPr/>
        </p:nvSpPr>
        <p:spPr>
          <a:xfrm>
            <a:off x="1536970" y="3155698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圓角矩形 33"/>
          <p:cNvSpPr/>
          <p:nvPr/>
        </p:nvSpPr>
        <p:spPr>
          <a:xfrm>
            <a:off x="1400783" y="3846362"/>
            <a:ext cx="9124545" cy="6906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圓角矩形 34"/>
          <p:cNvSpPr/>
          <p:nvPr/>
        </p:nvSpPr>
        <p:spPr>
          <a:xfrm>
            <a:off x="1536970" y="3953367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圓角矩形 35"/>
          <p:cNvSpPr/>
          <p:nvPr/>
        </p:nvSpPr>
        <p:spPr>
          <a:xfrm>
            <a:off x="1400783" y="4644031"/>
            <a:ext cx="9124545" cy="6906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圓角矩形 36"/>
          <p:cNvSpPr/>
          <p:nvPr/>
        </p:nvSpPr>
        <p:spPr>
          <a:xfrm>
            <a:off x="1536970" y="4751036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1804955" y="32093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場地配置</a:t>
            </a:r>
            <a:endParaRPr 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1920374" y="2407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負責人</a:t>
            </a:r>
            <a:endParaRPr lang="en-US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1804955" y="40070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人流路線</a:t>
            </a:r>
            <a:endParaRPr lang="en-US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1689539" y="480469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時間及工作</a:t>
            </a:r>
            <a:endParaRPr 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3317132" y="2407755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會由標案總負責人指派一名正職為細流負責人。</a:t>
            </a:r>
            <a:endParaRPr 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3317131" y="3229742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需製作當日場地配置圖，並於會議中介紹給當日工作人員。</a:t>
            </a:r>
            <a:endParaRPr lang="en-US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3317130" y="4007028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利用場地配置圖，規劃活動當日的人流路線。</a:t>
            </a:r>
            <a:endParaRPr lang="en-US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3317129" y="4803770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詳列時間表、各崗位每個時段的工作內容以及工讀生數量。</a:t>
            </a:r>
            <a:endParaRPr lang="en-US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10687269" y="624910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活動前</a:t>
            </a:r>
            <a:endParaRPr lang="en-US" sz="1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1400783" y="5580024"/>
            <a:ext cx="7552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FF0000"/>
                </a:solidFill>
              </a:rPr>
              <a:t>細流若有未盡事宜，皆於會議中提出並找出解決方案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436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4651" y="234256"/>
            <a:ext cx="11700000" cy="6361889"/>
          </a:xfrm>
          <a:prstGeom prst="rect">
            <a:avLst/>
          </a:prstGeom>
          <a:solidFill>
            <a:srgbClr val="E39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431545" y="1465681"/>
            <a:ext cx="2053393" cy="204600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1410544" y="6595353"/>
            <a:ext cx="2519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4</a:t>
            </a:r>
            <a:endParaRPr lang="en-US" sz="9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C7061-9A55-45FF-9E70-52C7FC138A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3172D6-B681-45AB-B838-BC10229C21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271" y="859399"/>
            <a:ext cx="8976320" cy="511160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72663" y="169716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細項流程表範例</a:t>
            </a:r>
            <a:endParaRPr 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0718" y="3039658"/>
            <a:ext cx="455357" cy="243191"/>
          </a:xfrm>
          <a:prstGeom prst="rect">
            <a:avLst/>
          </a:prstGeom>
          <a:solidFill>
            <a:srgbClr val="30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122347" y="300736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詳細工作內容</a:t>
            </a:r>
            <a:endParaRPr 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610718" y="2696924"/>
            <a:ext cx="455357" cy="24319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122347" y="266463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時間表</a:t>
            </a:r>
            <a:endParaRPr lang="en-US" sz="1400" dirty="0"/>
          </a:p>
        </p:txBody>
      </p:sp>
      <p:sp>
        <p:nvSpPr>
          <p:cNvPr id="14" name="矩形 13"/>
          <p:cNvSpPr/>
          <p:nvPr/>
        </p:nvSpPr>
        <p:spPr>
          <a:xfrm>
            <a:off x="610718" y="2320153"/>
            <a:ext cx="455357" cy="2431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122347" y="228785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人員配置</a:t>
            </a:r>
            <a:endParaRPr lang="en-US" sz="1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0687269" y="624910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活動前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8594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4651" y="234256"/>
            <a:ext cx="11700000" cy="6361889"/>
          </a:xfrm>
          <a:prstGeom prst="rect">
            <a:avLst/>
          </a:prstGeom>
          <a:solidFill>
            <a:srgbClr val="E39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410544" y="6595353"/>
            <a:ext cx="2519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5</a:t>
            </a:r>
            <a:endParaRPr lang="en-US" sz="9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C7061-9A55-45FF-9E70-52C7FC138A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3172D6-B681-45AB-B838-BC10229C21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91" y="682374"/>
            <a:ext cx="7509753" cy="5564882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431545" y="1465682"/>
            <a:ext cx="2945139" cy="143316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19446" y="169716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場地配置圖範例</a:t>
            </a:r>
            <a:endParaRPr 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46079" y="2135222"/>
            <a:ext cx="2930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製作場地配置圖時，人流路線也同時規劃於圖中。</a:t>
            </a:r>
            <a:endParaRPr lang="en-US" sz="16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687269" y="624910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活動前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419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4651" y="234256"/>
            <a:ext cx="11700000" cy="6361889"/>
          </a:xfrm>
          <a:prstGeom prst="rect">
            <a:avLst/>
          </a:prstGeom>
          <a:solidFill>
            <a:srgbClr val="E39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410544" y="6595353"/>
            <a:ext cx="2519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6</a:t>
            </a:r>
            <a:endParaRPr lang="en-US" sz="9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C7061-9A55-45FF-9E70-52C7FC138A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3172D6-B681-45AB-B838-BC10229C21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687269" y="624910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活動前</a:t>
            </a:r>
            <a:endParaRPr lang="en-US" sz="1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4966396" y="75779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清點物品</a:t>
            </a:r>
            <a:endParaRPr 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25658" y="1696134"/>
            <a:ext cx="11317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effectLst>
                  <a:glow>
                    <a:schemeClr val="accent1">
                      <a:alpha val="41000"/>
                    </a:scheme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為了避免遺漏，活動前必須詳列物品清單。</a:t>
            </a:r>
            <a:endParaRPr lang="en-US" sz="2000" dirty="0">
              <a:effectLst>
                <a:glow>
                  <a:schemeClr val="accent1">
                    <a:alpha val="41000"/>
                  </a:schemeClr>
                </a:glo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1400783" y="2579498"/>
            <a:ext cx="9124545" cy="6906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圓角矩形 11"/>
          <p:cNvSpPr/>
          <p:nvPr/>
        </p:nvSpPr>
        <p:spPr>
          <a:xfrm>
            <a:off x="1536970" y="2686503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圓角矩形 12"/>
          <p:cNvSpPr/>
          <p:nvPr/>
        </p:nvSpPr>
        <p:spPr>
          <a:xfrm>
            <a:off x="1400783" y="3430828"/>
            <a:ext cx="9124545" cy="6906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圓角矩形 13"/>
          <p:cNvSpPr/>
          <p:nvPr/>
        </p:nvSpPr>
        <p:spPr>
          <a:xfrm>
            <a:off x="1536970" y="3537833"/>
            <a:ext cx="1643975" cy="4766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1804955" y="35914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清點物品</a:t>
            </a:r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920374" y="27401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清點表</a:t>
            </a:r>
            <a:endParaRPr 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317132" y="274016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詳列活動中需要用到的所有物品。</a:t>
            </a:r>
            <a:endParaRPr 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3317131" y="3611877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製作清單後，還需清點物品是否足夠，並於進場前再次確認。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26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4651" y="234256"/>
            <a:ext cx="11700000" cy="6361889"/>
          </a:xfrm>
          <a:prstGeom prst="rect">
            <a:avLst/>
          </a:prstGeom>
          <a:solidFill>
            <a:srgbClr val="E39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圓角矩形 7"/>
          <p:cNvSpPr/>
          <p:nvPr/>
        </p:nvSpPr>
        <p:spPr>
          <a:xfrm>
            <a:off x="431545" y="1614791"/>
            <a:ext cx="2593757" cy="1536971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1410544" y="6595353"/>
            <a:ext cx="2519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7</a:t>
            </a:r>
            <a:endParaRPr lang="en-US" sz="9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C7061-9A55-45FF-9E70-52C7FC138A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3172D6-B681-45AB-B838-BC10229C21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19446" y="169860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清點表範例</a:t>
            </a:r>
            <a:endParaRPr 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2441" y="2180318"/>
            <a:ext cx="2492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清點物品時，若有找不到的東西可以詢問「水牛」或「貓熊」。</a:t>
            </a:r>
            <a:endParaRPr lang="en-US" sz="16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196" y="900711"/>
            <a:ext cx="8318345" cy="4832842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0687269" y="624910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活動前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74086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4651" y="234256"/>
            <a:ext cx="11700000" cy="6361889"/>
          </a:xfrm>
          <a:prstGeom prst="rect">
            <a:avLst/>
          </a:prstGeom>
          <a:solidFill>
            <a:srgbClr val="E39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410544" y="6595353"/>
            <a:ext cx="2519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8</a:t>
            </a:r>
            <a:endParaRPr lang="en-US" sz="9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7C7061-9A55-45FF-9E70-52C7FC138A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1" y="682374"/>
            <a:ext cx="1650538" cy="7833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3172D6-B681-45AB-B838-BC10229C21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" y="403694"/>
            <a:ext cx="617148" cy="50010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0687269" y="624910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活動前</a:t>
            </a:r>
            <a:endParaRPr lang="en-US" sz="1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916" y="1132566"/>
            <a:ext cx="8114628" cy="4564478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406599" y="1566153"/>
            <a:ext cx="2492245" cy="196498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19446" y="169716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防疫方案</a:t>
            </a:r>
            <a:endParaRPr 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08112" y="2097270"/>
            <a:ext cx="23907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因應疫情，撰寫投標企畫時還需</a:t>
            </a:r>
            <a:r>
              <a:rPr lang="zh-TW" altLang="en-US" sz="1600" dirty="0">
                <a:solidFill>
                  <a:srgbClr val="FF0000"/>
                </a:solidFill>
              </a:rPr>
              <a:t>詳列防疫方案</a:t>
            </a:r>
            <a:r>
              <a:rPr lang="zh-TW" altLang="en-US" sz="1600" dirty="0"/>
              <a:t>，如：準備額溫槍、口罩、酒精，否則會無法取得政府標案。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0899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1516</TotalTime>
  <Words>939</Words>
  <Application>Microsoft Office PowerPoint</Application>
  <PresentationFormat>寬螢幕</PresentationFormat>
  <Paragraphs>201</Paragraphs>
  <Slides>29</Slides>
  <Notes>27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Franklin Gothic Book</vt:lpstr>
      <vt:lpstr>Auraka方黑檀</vt:lpstr>
      <vt:lpstr>Arial</vt:lpstr>
      <vt:lpstr>Calibri</vt:lpstr>
      <vt:lpstr>Franklin Gothic Medium</vt:lpstr>
      <vt:lpstr>微軟正黑體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六月雪</dc:creator>
  <cp:lastModifiedBy>秉豪 尹</cp:lastModifiedBy>
  <cp:revision>91</cp:revision>
  <dcterms:created xsi:type="dcterms:W3CDTF">2020-12-21T01:47:05Z</dcterms:created>
  <dcterms:modified xsi:type="dcterms:W3CDTF">2021-02-17T04:18:14Z</dcterms:modified>
</cp:coreProperties>
</file>